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</p:sldIdLst>
  <p:sldSz cx="7559675" cy="106918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6CA4"/>
    <a:srgbClr val="337AB7"/>
    <a:srgbClr val="639DCF"/>
    <a:srgbClr val="ADD8E6"/>
    <a:srgbClr val="080808"/>
    <a:srgbClr val="2222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 autoAdjust="0"/>
    <p:restoredTop sz="94660"/>
  </p:normalViewPr>
  <p:slideViewPr>
    <p:cSldViewPr snapToGrid="0">
      <p:cViewPr varScale="1">
        <p:scale>
          <a:sx n="69" d="100"/>
          <a:sy n="69" d="100"/>
        </p:scale>
        <p:origin x="15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6976" y="1749795"/>
            <a:ext cx="6425724" cy="3722335"/>
          </a:xfrm>
        </p:spPr>
        <p:txBody>
          <a:bodyPr anchor="b"/>
          <a:lstStyle>
            <a:lvl1pPr algn="ctr">
              <a:defRPr sz="496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4960" y="5615678"/>
            <a:ext cx="5669756" cy="2581379"/>
          </a:xfrm>
        </p:spPr>
        <p:txBody>
          <a:bodyPr/>
          <a:lstStyle>
            <a:lvl1pPr marL="0" indent="0" algn="ctr">
              <a:buNone/>
              <a:defRPr sz="1984"/>
            </a:lvl1pPr>
            <a:lvl2pPr marL="377967" indent="0" algn="ctr">
              <a:buNone/>
              <a:defRPr sz="1653"/>
            </a:lvl2pPr>
            <a:lvl3pPr marL="755934" indent="0" algn="ctr">
              <a:buNone/>
              <a:defRPr sz="1488"/>
            </a:lvl3pPr>
            <a:lvl4pPr marL="1133902" indent="0" algn="ctr">
              <a:buNone/>
              <a:defRPr sz="1323"/>
            </a:lvl4pPr>
            <a:lvl5pPr marL="1511869" indent="0" algn="ctr">
              <a:buNone/>
              <a:defRPr sz="1323"/>
            </a:lvl5pPr>
            <a:lvl6pPr marL="1889836" indent="0" algn="ctr">
              <a:buNone/>
              <a:defRPr sz="1323"/>
            </a:lvl6pPr>
            <a:lvl7pPr marL="2267803" indent="0" algn="ctr">
              <a:buNone/>
              <a:defRPr sz="1323"/>
            </a:lvl7pPr>
            <a:lvl8pPr marL="2645771" indent="0" algn="ctr">
              <a:buNone/>
              <a:defRPr sz="1323"/>
            </a:lvl8pPr>
            <a:lvl9pPr marL="3023738" indent="0" algn="ctr">
              <a:buNone/>
              <a:defRPr sz="1323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150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6686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409893" y="569240"/>
            <a:ext cx="1630055" cy="906081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9728" y="569240"/>
            <a:ext cx="4795669" cy="906081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467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9687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791" y="2665532"/>
            <a:ext cx="6520220" cy="4447496"/>
          </a:xfrm>
        </p:spPr>
        <p:txBody>
          <a:bodyPr anchor="b"/>
          <a:lstStyle>
            <a:lvl1pPr>
              <a:defRPr sz="496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791" y="7155103"/>
            <a:ext cx="6520220" cy="2338833"/>
          </a:xfrm>
        </p:spPr>
        <p:txBody>
          <a:bodyPr/>
          <a:lstStyle>
            <a:lvl1pPr marL="0" indent="0">
              <a:buNone/>
              <a:defRPr sz="1984">
                <a:solidFill>
                  <a:schemeClr val="tx1"/>
                </a:solidFill>
              </a:defRPr>
            </a:lvl1pPr>
            <a:lvl2pPr marL="377967" indent="0">
              <a:buNone/>
              <a:defRPr sz="1653">
                <a:solidFill>
                  <a:schemeClr val="tx1">
                    <a:tint val="75000"/>
                  </a:schemeClr>
                </a:solidFill>
              </a:defRPr>
            </a:lvl2pPr>
            <a:lvl3pPr marL="755934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390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186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89836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7803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577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373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887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9728" y="2846200"/>
            <a:ext cx="3212862" cy="678385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27085" y="2846200"/>
            <a:ext cx="3212862" cy="678385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7636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569242"/>
            <a:ext cx="6520220" cy="20665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713" y="2620980"/>
            <a:ext cx="3198096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13" y="3905482"/>
            <a:ext cx="3198096" cy="574437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27086" y="2620980"/>
            <a:ext cx="3213847" cy="1284502"/>
          </a:xfrm>
        </p:spPr>
        <p:txBody>
          <a:bodyPr anchor="b"/>
          <a:lstStyle>
            <a:lvl1pPr marL="0" indent="0">
              <a:buNone/>
              <a:defRPr sz="1984" b="1"/>
            </a:lvl1pPr>
            <a:lvl2pPr marL="377967" indent="0">
              <a:buNone/>
              <a:defRPr sz="1653" b="1"/>
            </a:lvl2pPr>
            <a:lvl3pPr marL="755934" indent="0">
              <a:buNone/>
              <a:defRPr sz="1488" b="1"/>
            </a:lvl3pPr>
            <a:lvl4pPr marL="1133902" indent="0">
              <a:buNone/>
              <a:defRPr sz="1323" b="1"/>
            </a:lvl4pPr>
            <a:lvl5pPr marL="1511869" indent="0">
              <a:buNone/>
              <a:defRPr sz="1323" b="1"/>
            </a:lvl5pPr>
            <a:lvl6pPr marL="1889836" indent="0">
              <a:buNone/>
              <a:defRPr sz="1323" b="1"/>
            </a:lvl6pPr>
            <a:lvl7pPr marL="2267803" indent="0">
              <a:buNone/>
              <a:defRPr sz="1323" b="1"/>
            </a:lvl7pPr>
            <a:lvl8pPr marL="2645771" indent="0">
              <a:buNone/>
              <a:defRPr sz="1323" b="1"/>
            </a:lvl8pPr>
            <a:lvl9pPr marL="3023738" indent="0">
              <a:buNone/>
              <a:defRPr sz="1323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27086" y="3905482"/>
            <a:ext cx="3213847" cy="574437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602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6553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48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3847" y="1539425"/>
            <a:ext cx="3827085" cy="7598117"/>
          </a:xfrm>
        </p:spPr>
        <p:txBody>
          <a:bodyPr/>
          <a:lstStyle>
            <a:lvl1pPr>
              <a:defRPr sz="2645"/>
            </a:lvl1pPr>
            <a:lvl2pPr>
              <a:defRPr sz="2315"/>
            </a:lvl2pPr>
            <a:lvl3pPr>
              <a:defRPr sz="1984"/>
            </a:lvl3pPr>
            <a:lvl4pPr>
              <a:defRPr sz="1653"/>
            </a:lvl4pPr>
            <a:lvl5pPr>
              <a:defRPr sz="1653"/>
            </a:lvl5pPr>
            <a:lvl6pPr>
              <a:defRPr sz="1653"/>
            </a:lvl6pPr>
            <a:lvl7pPr>
              <a:defRPr sz="1653"/>
            </a:lvl7pPr>
            <a:lvl8pPr>
              <a:defRPr sz="1653"/>
            </a:lvl8pPr>
            <a:lvl9pPr>
              <a:defRPr sz="1653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6367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712" y="712788"/>
            <a:ext cx="2438192" cy="2494756"/>
          </a:xfrm>
        </p:spPr>
        <p:txBody>
          <a:bodyPr anchor="b"/>
          <a:lstStyle>
            <a:lvl1pPr>
              <a:defRPr sz="2645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213847" y="1539425"/>
            <a:ext cx="3827085" cy="7598117"/>
          </a:xfrm>
        </p:spPr>
        <p:txBody>
          <a:bodyPr anchor="t"/>
          <a:lstStyle>
            <a:lvl1pPr marL="0" indent="0">
              <a:buNone/>
              <a:defRPr sz="2645"/>
            </a:lvl1pPr>
            <a:lvl2pPr marL="377967" indent="0">
              <a:buNone/>
              <a:defRPr sz="2315"/>
            </a:lvl2pPr>
            <a:lvl3pPr marL="755934" indent="0">
              <a:buNone/>
              <a:defRPr sz="1984"/>
            </a:lvl3pPr>
            <a:lvl4pPr marL="1133902" indent="0">
              <a:buNone/>
              <a:defRPr sz="1653"/>
            </a:lvl4pPr>
            <a:lvl5pPr marL="1511869" indent="0">
              <a:buNone/>
              <a:defRPr sz="1653"/>
            </a:lvl5pPr>
            <a:lvl6pPr marL="1889836" indent="0">
              <a:buNone/>
              <a:defRPr sz="1653"/>
            </a:lvl6pPr>
            <a:lvl7pPr marL="2267803" indent="0">
              <a:buNone/>
              <a:defRPr sz="1653"/>
            </a:lvl7pPr>
            <a:lvl8pPr marL="2645771" indent="0">
              <a:buNone/>
              <a:defRPr sz="1653"/>
            </a:lvl8pPr>
            <a:lvl9pPr marL="3023738" indent="0">
              <a:buNone/>
              <a:defRPr sz="1653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712" y="3207544"/>
            <a:ext cx="2438192" cy="5942372"/>
          </a:xfrm>
        </p:spPr>
        <p:txBody>
          <a:bodyPr/>
          <a:lstStyle>
            <a:lvl1pPr marL="0" indent="0">
              <a:buNone/>
              <a:defRPr sz="1323"/>
            </a:lvl1pPr>
            <a:lvl2pPr marL="377967" indent="0">
              <a:buNone/>
              <a:defRPr sz="1157"/>
            </a:lvl2pPr>
            <a:lvl3pPr marL="755934" indent="0">
              <a:buNone/>
              <a:defRPr sz="992"/>
            </a:lvl3pPr>
            <a:lvl4pPr marL="1133902" indent="0">
              <a:buNone/>
              <a:defRPr sz="827"/>
            </a:lvl4pPr>
            <a:lvl5pPr marL="1511869" indent="0">
              <a:buNone/>
              <a:defRPr sz="827"/>
            </a:lvl5pPr>
            <a:lvl6pPr marL="1889836" indent="0">
              <a:buNone/>
              <a:defRPr sz="827"/>
            </a:lvl6pPr>
            <a:lvl7pPr marL="2267803" indent="0">
              <a:buNone/>
              <a:defRPr sz="827"/>
            </a:lvl7pPr>
            <a:lvl8pPr marL="2645771" indent="0">
              <a:buNone/>
              <a:defRPr sz="827"/>
            </a:lvl8pPr>
            <a:lvl9pPr marL="3023738" indent="0">
              <a:buNone/>
              <a:defRPr sz="827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9723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9728" y="569242"/>
            <a:ext cx="6520220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728" y="2846200"/>
            <a:ext cx="6520220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9728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099C6-343F-4C5D-8610-281CD734D4AF}" type="datetimeFigureOut">
              <a:rPr lang="es-ES" smtClean="0"/>
              <a:t>30/05/2017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4143" y="9909729"/>
            <a:ext cx="2551390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39020" y="9909729"/>
            <a:ext cx="1700927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5744F-7B00-4F8D-BCEE-AEA900C135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7878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55934" rtl="0" eaLnBrk="1" latinLnBrk="0" hangingPunct="1">
        <a:lnSpc>
          <a:spcPct val="90000"/>
        </a:lnSpc>
        <a:spcBef>
          <a:spcPct val="0"/>
        </a:spcBef>
        <a:buNone/>
        <a:defRPr sz="363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984" indent="-188984" algn="l" defTabSz="755934" rtl="0" eaLnBrk="1" latinLnBrk="0" hangingPunct="1">
        <a:lnSpc>
          <a:spcPct val="90000"/>
        </a:lnSpc>
        <a:spcBef>
          <a:spcPts val="827"/>
        </a:spcBef>
        <a:buFont typeface="Arial" panose="020B0604020202020204" pitchFamily="34" charset="0"/>
        <a:buChar char="•"/>
        <a:defRPr sz="2315" kern="1200">
          <a:solidFill>
            <a:schemeClr val="tx1"/>
          </a:solidFill>
          <a:latin typeface="+mn-lt"/>
          <a:ea typeface="+mn-ea"/>
          <a:cs typeface="+mn-cs"/>
        </a:defRPr>
      </a:lvl1pPr>
      <a:lvl2pPr marL="566951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944918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653" kern="1200">
          <a:solidFill>
            <a:schemeClr val="tx1"/>
          </a:solidFill>
          <a:latin typeface="+mn-lt"/>
          <a:ea typeface="+mn-ea"/>
          <a:cs typeface="+mn-cs"/>
        </a:defRPr>
      </a:lvl3pPr>
      <a:lvl4pPr marL="1322885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700853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2078820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787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754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722" indent="-188984" algn="l" defTabSz="755934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67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34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02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869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36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03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771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738" algn="l" defTabSz="755934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ristea.ichthus.es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g3galeon.com/wp-content/uploads/2015/12/Madrid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0" r="38868" b="3108"/>
          <a:stretch/>
        </p:blipFill>
        <p:spPr bwMode="auto">
          <a:xfrm>
            <a:off x="0" y="0"/>
            <a:ext cx="7559675" cy="1069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upo 11"/>
          <p:cNvGrpSpPr/>
          <p:nvPr/>
        </p:nvGrpSpPr>
        <p:grpSpPr>
          <a:xfrm>
            <a:off x="1440144" y="-379825"/>
            <a:ext cx="4572000" cy="2912010"/>
            <a:chOff x="1519311" y="-365758"/>
            <a:chExt cx="4572000" cy="2912010"/>
          </a:xfrm>
        </p:grpSpPr>
        <p:sp>
          <p:nvSpPr>
            <p:cNvPr id="9" name="Rectángulo: esquinas redondeadas 8"/>
            <p:cNvSpPr/>
            <p:nvPr/>
          </p:nvSpPr>
          <p:spPr>
            <a:xfrm>
              <a:off x="1519311" y="-365758"/>
              <a:ext cx="4572000" cy="2912010"/>
            </a:xfrm>
            <a:prstGeom prst="roundRect">
              <a:avLst>
                <a:gd name="adj" fmla="val 6523"/>
              </a:avLst>
            </a:prstGeom>
            <a:solidFill>
              <a:srgbClr val="337AB7"/>
            </a:solidFill>
            <a:ln>
              <a:noFill/>
            </a:ln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32" name="Picture 8" descr="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2825" y="112541"/>
              <a:ext cx="3514024" cy="190076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Rectángulo: esquinas redondeadas 17"/>
          <p:cNvSpPr/>
          <p:nvPr/>
        </p:nvSpPr>
        <p:spPr>
          <a:xfrm>
            <a:off x="5209088" y="8558092"/>
            <a:ext cx="2197461" cy="1954739"/>
          </a:xfrm>
          <a:prstGeom prst="roundRect">
            <a:avLst>
              <a:gd name="adj" fmla="val 13720"/>
            </a:avLst>
          </a:prstGeom>
          <a:solidFill>
            <a:srgbClr val="337AB7"/>
          </a:solidFill>
          <a:ln w="38100">
            <a:solidFill>
              <a:srgbClr val="ADD8E6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5209088" y="8642049"/>
            <a:ext cx="2197461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100" dirty="0">
                <a:solidFill>
                  <a:schemeClr val="bg1"/>
                </a:solidFill>
                <a:latin typeface="Forte" panose="03060902040502070203" pitchFamily="66" charset="0"/>
              </a:rPr>
              <a:t>Jorge Díez</a:t>
            </a:r>
          </a:p>
          <a:p>
            <a:pPr algn="ctr"/>
            <a:r>
              <a:rPr lang="es-ES" sz="2100" dirty="0">
                <a:solidFill>
                  <a:schemeClr val="bg1"/>
                </a:solidFill>
                <a:latin typeface="Forte" panose="03060902040502070203" pitchFamily="66" charset="0"/>
              </a:rPr>
              <a:t>Gema </a:t>
            </a:r>
            <a:r>
              <a:rPr lang="es-ES" sz="2100" dirty="0" err="1">
                <a:solidFill>
                  <a:schemeClr val="bg1"/>
                </a:solidFill>
                <a:latin typeface="Forte" panose="03060902040502070203" pitchFamily="66" charset="0"/>
              </a:rPr>
              <a:t>Eugercios</a:t>
            </a:r>
            <a:endParaRPr lang="es-ES" sz="2100" dirty="0">
              <a:solidFill>
                <a:schemeClr val="bg1"/>
              </a:solidFill>
              <a:latin typeface="Forte" panose="03060902040502070203" pitchFamily="66" charset="0"/>
            </a:endParaRPr>
          </a:p>
          <a:p>
            <a:pPr algn="ctr"/>
            <a:r>
              <a:rPr lang="es-ES" sz="2100" dirty="0">
                <a:solidFill>
                  <a:schemeClr val="bg1"/>
                </a:solidFill>
                <a:latin typeface="Forte" panose="03060902040502070203" pitchFamily="66" charset="0"/>
              </a:rPr>
              <a:t>Paloma Gutiérrez</a:t>
            </a:r>
          </a:p>
          <a:p>
            <a:pPr algn="ctr"/>
            <a:r>
              <a:rPr lang="es-ES" sz="2100" dirty="0">
                <a:solidFill>
                  <a:schemeClr val="bg1"/>
                </a:solidFill>
                <a:latin typeface="Forte" panose="03060902040502070203" pitchFamily="66" charset="0"/>
              </a:rPr>
              <a:t>David Hervás</a:t>
            </a:r>
          </a:p>
          <a:p>
            <a:pPr algn="ctr"/>
            <a:r>
              <a:rPr lang="es-ES" sz="2100" dirty="0">
                <a:solidFill>
                  <a:schemeClr val="bg1"/>
                </a:solidFill>
                <a:latin typeface="Forte" panose="03060902040502070203" pitchFamily="66" charset="0"/>
              </a:rPr>
              <a:t>Andrea Martín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0" y="2073952"/>
            <a:ext cx="752621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MEMOR</a:t>
            </a:r>
            <a:r>
              <a:rPr lang="es-ES" sz="52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i</a:t>
            </a:r>
            <a:r>
              <a:rPr lang="es-ES" sz="40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A</a:t>
            </a:r>
            <a:r>
              <a:rPr lang="es-ES" sz="4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 DEL PROYECTO</a:t>
            </a:r>
          </a:p>
        </p:txBody>
      </p:sp>
    </p:spTree>
    <p:extLst>
      <p:ext uri="{BB962C8B-B14F-4D97-AF65-F5344CB8AC3E}">
        <p14:creationId xmlns:p14="http://schemas.microsoft.com/office/powerpoint/2010/main" val="2853806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de source tre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47" y="3507176"/>
            <a:ext cx="1354864" cy="135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9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4. Organización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90945" y="1731813"/>
            <a:ext cx="699654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4,1 ¿Cómo nos hemos organizado?</a:t>
            </a: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Para nuestro proyecto hemos hecho uso de la plataforma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un repositorio que además permite llevar un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control de versiones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sobre los archivos que se van añadiendo, con lo que podíamos tener el control de todos los cambios que siempre explicábamos en el </a:t>
            </a:r>
            <a:r>
              <a:rPr lang="es-E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2738555" y="3346422"/>
            <a:ext cx="32186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https://github.com/paloguti/Turistea</a:t>
            </a:r>
            <a:endParaRPr lang="es-ES" sz="1400" dirty="0"/>
          </a:p>
        </p:txBody>
      </p:sp>
      <p:pic>
        <p:nvPicPr>
          <p:cNvPr id="5122" name="Picture 2" descr="Resultado de imagen de githu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54" y="3266191"/>
            <a:ext cx="893337" cy="89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16"/>
          <p:cNvSpPr txBox="1"/>
          <p:nvPr/>
        </p:nvSpPr>
        <p:spPr>
          <a:xfrm>
            <a:off x="2738555" y="3814538"/>
            <a:ext cx="40912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 nos hemos ayudado de la aplicación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SourceTree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para subir y descargar los cambios de una manera mucho más sencilla e intuitiva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81564" y="5173405"/>
            <a:ext cx="699654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4,2 ¿Cómo nos hemos repartido el trabajo?</a:t>
            </a:r>
          </a:p>
          <a:p>
            <a:pPr algn="just"/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Ya para la primera entrega, donde la página web aún no era totalmente funcional y las páginas de contenido no eran dinámicas, cada miembro del equipo se encargó de algunas secciones.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Después, para pasarlo todo a .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y hacer que los datos se guardasen y cargasen desde la base de datos, cada miembro actualizó su parte, aunque todos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nos hemos ayudado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en algún momento.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15640" y="7251446"/>
            <a:ext cx="32990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Registro y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Login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Andrea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¿Quiénes somos? 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Paloma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¿Qué es Turistea? 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Jorge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Visitas 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Gema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Gastronomía 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David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Rutas 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Jorge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Museos, Cines, Teatros y Parques Temáticos 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Paloma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Tienda 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Gema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Galería 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Paloma y Jorge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3705262" y="7251446"/>
            <a:ext cx="3457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Noticias 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Andrea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Mapa del sitio 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David</a:t>
            </a:r>
            <a:endParaRPr lang="es-ES" sz="1200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Css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, imágenes y funciones 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Todos</a:t>
            </a:r>
            <a:endParaRPr lang="es-ES" sz="14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9584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2E6CA4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5. Base de datos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90945" y="1731813"/>
            <a:ext cx="6996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funcionamiento de nuestra web no sería posible sin una base de datos detrás que almacene toda la información, usuarios, etc.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Nuestra base de datos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Turistea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cuenta con las siguientes tablas: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43" t="34684" r="82773" b="42179"/>
          <a:stretch/>
        </p:blipFill>
        <p:spPr>
          <a:xfrm>
            <a:off x="5577513" y="2192047"/>
            <a:ext cx="1709978" cy="188576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343" t="17044" r="27426" b="26143"/>
          <a:stretch/>
        </p:blipFill>
        <p:spPr>
          <a:xfrm>
            <a:off x="290945" y="2930711"/>
            <a:ext cx="6209834" cy="5825362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3590420" y="10169250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777570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2E6CA4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460" y="463478"/>
            <a:ext cx="7526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2E6CA4"/>
                </a:solidFill>
                <a:latin typeface="Forte" panose="03060902040502070203" pitchFamily="66" charset="0"/>
              </a:rPr>
              <a:t>6.  Arquitectura del proyecto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4799" y="2466102"/>
            <a:ext cx="699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Nuestro proyecto presenta la siguiente arquitectura y estructura de carpetas: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90420" y="10169250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11</a:t>
            </a:r>
          </a:p>
        </p:txBody>
      </p:sp>
      <p:sp>
        <p:nvSpPr>
          <p:cNvPr id="3" name="Rectángulo 2"/>
          <p:cNvSpPr/>
          <p:nvPr/>
        </p:nvSpPr>
        <p:spPr>
          <a:xfrm>
            <a:off x="554181" y="3117273"/>
            <a:ext cx="6428509" cy="5430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5841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400" b="1" dirty="0">
              <a:solidFill>
                <a:srgbClr val="2E6CA4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3460" y="283367"/>
            <a:ext cx="752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400" dirty="0">
                <a:solidFill>
                  <a:srgbClr val="2E6CA4"/>
                </a:solidFill>
                <a:latin typeface="Forte" panose="03060902040502070203" pitchFamily="66" charset="0"/>
              </a:rPr>
              <a:t>7. Instalación en local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290945" y="1454717"/>
            <a:ext cx="699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Para instalar nuestro proyecto en un servidor local y así tener un entorno de desarrollo, se han de seguir los siguientes pasos:</a:t>
            </a:r>
          </a:p>
        </p:txBody>
      </p:sp>
      <p:sp>
        <p:nvSpPr>
          <p:cNvPr id="5" name="Rectángulo 4"/>
          <p:cNvSpPr/>
          <p:nvPr/>
        </p:nvSpPr>
        <p:spPr>
          <a:xfrm>
            <a:off x="3590420" y="10169250"/>
            <a:ext cx="41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12</a:t>
            </a:r>
          </a:p>
        </p:txBody>
      </p:sp>
      <p:pic>
        <p:nvPicPr>
          <p:cNvPr id="1028" name="Picture 4" descr="Resultado de imagen de xam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433" y="2225957"/>
            <a:ext cx="1147422" cy="145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de phpmyadmin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494" y="4592329"/>
            <a:ext cx="1533600" cy="805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n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616" y="3580375"/>
            <a:ext cx="1445478" cy="110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2680022" y="2258256"/>
            <a:ext cx="360707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1. Instalamos la aplicación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XAMPP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que nos permite levantar un servidor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APACHE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en local y utilizar la aplicación de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phpMyAdmin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para manejar nuestra base de datos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4012566" y="6082172"/>
            <a:ext cx="24852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3. Importar la base de datos de Turistea en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localhost/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phpmyadmin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443345" y="3899274"/>
            <a:ext cx="40402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2. Configurar XAMPP (recomendable utilizar el ejecutable xampp_setup.exe) y arrancarlo con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xampp_start.exe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o desde la interfaz de control xampp_control.exe. 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 poner todos los archivos del proyecto en la carpeta </a:t>
            </a:r>
            <a:r>
              <a:rPr lang="es-E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htdocs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/>
          <a:srcRect l="17863" t="-1" r="4798" b="40757"/>
          <a:stretch/>
        </p:blipFill>
        <p:spPr>
          <a:xfrm>
            <a:off x="445691" y="5532097"/>
            <a:ext cx="3388540" cy="2104563"/>
          </a:xfrm>
          <a:prstGeom prst="rect">
            <a:avLst/>
          </a:prstGeom>
        </p:spPr>
      </p:pic>
      <p:sp>
        <p:nvSpPr>
          <p:cNvPr id="19" name="CuadroTexto 18"/>
          <p:cNvSpPr txBox="1"/>
          <p:nvPr/>
        </p:nvSpPr>
        <p:spPr>
          <a:xfrm>
            <a:off x="191399" y="7855852"/>
            <a:ext cx="6996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¡Ya está todo listo! Ahora puedes acceder desde local desde localhost. Para poder programar se recomienda un editor de texto como puede ser 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Notepad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++, Sublime Text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Brackets. </a:t>
            </a:r>
          </a:p>
        </p:txBody>
      </p:sp>
      <p:pic>
        <p:nvPicPr>
          <p:cNvPr id="1034" name="Picture 10" descr="Resultado de imagen de notepad++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235" y="8499870"/>
            <a:ext cx="1147422" cy="82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n de sublime text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455" y="8518925"/>
            <a:ext cx="753551" cy="75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n de brackets logo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220" y="8503819"/>
            <a:ext cx="1612867" cy="92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577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79528"/>
            <a:ext cx="7559676" cy="131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0. Índice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290945" y="1884219"/>
            <a:ext cx="699654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0, Índice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--------------------------------------------------------------------------- 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1. Introducción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------------------------------------------------------------------- 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2. Mapa del sitio 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----------------------------------------------------------------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3. Vistas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--------------------------------------------------------------------------- 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4. Organización 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-----------------------------------------------------------------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5. Base de datos 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---------------------------------------------------------------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6. Arquitectura del proyecto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</a:t>
            </a:r>
          </a:p>
          <a:p>
            <a:pPr algn="just"/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7. Instalación en local 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----------------------------------------------------------</a:t>
            </a:r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319347" y="1884218"/>
            <a:ext cx="10651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4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9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10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11</a:t>
            </a:r>
          </a:p>
          <a:p>
            <a:pPr algn="just"/>
            <a:r>
              <a:rPr lang="es-ES" sz="1600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</a:t>
            </a:r>
            <a:r>
              <a:rPr lang="es-ES" sz="16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12</a:t>
            </a:r>
          </a:p>
        </p:txBody>
      </p:sp>
    </p:spTree>
    <p:extLst>
      <p:ext uri="{BB962C8B-B14F-4D97-AF65-F5344CB8AC3E}">
        <p14:creationId xmlns:p14="http://schemas.microsoft.com/office/powerpoint/2010/main" val="134102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0945" y="1884219"/>
            <a:ext cx="699654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Nuestro proyecto es la página web Turistea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www.turistea.ichthus.es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una plataforma que brinda a los usuarios la oportunidad de conocer Madrid casi sin moverse de la pantalla, además de  aconsejarte como recorrer la ciudad o cómo pasar el día por sus sitios más turísticos.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En Turistea encontrarás información sobre los lugares emblemáticos, monumentos, restaurantes, museos, cines y parques temáticos más famosos de Madrid; así como una detallada lista de rutas turísticas recomendadas para que puedas recorrerlos.</a:t>
            </a: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Además, Turistea también cuenta con una sección de noticias para que te enteres de todo lo que ocurre en la ciudad.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Por último, cando termines tu visita no olvides subir nuestra experiencia a la galería ni llevarte alguno de los increíbles souvenirs que puedes comprar en nuestra tienda.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ES" sz="1600" b="1" dirty="0">
                <a:latin typeface="Arial" panose="020B0604020202020204" pitchFamily="34" charset="0"/>
                <a:cs typeface="Arial" panose="020B0604020202020204" pitchFamily="34" charset="0"/>
              </a:rPr>
              <a:t>¡Que disfrutes de la visita!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1. Introducción</a:t>
            </a:r>
          </a:p>
        </p:txBody>
      </p:sp>
      <p:pic>
        <p:nvPicPr>
          <p:cNvPr id="3074" name="Picture 2" descr="Resultado de imagen de madrid coll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560" y="5428618"/>
            <a:ext cx="3940303" cy="394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791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0945" y="1884219"/>
            <a:ext cx="6996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El primer tour es por nuestra web. Seguro que no lo necesitas porque es realmente intuitiva, pero siempre viene bien. ¡Presta atención! 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2. Mapa del sitio</a:t>
            </a:r>
          </a:p>
        </p:txBody>
      </p:sp>
      <p:pic>
        <p:nvPicPr>
          <p:cNvPr id="4098" name="Picture 2" descr="Imagen Noticia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3F2F4"/>
              </a:clrFrom>
              <a:clrTo>
                <a:srgbClr val="F3F2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0"/>
            <a:ext cx="7515492" cy="4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259473" y="7870875"/>
            <a:ext cx="6996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 todos modos, si en algún momento te pierdes, puedes verlo haciendo clic en “Diseño”, en el </a:t>
            </a:r>
            <a:r>
              <a:rPr lang="es-ES" sz="1400" dirty="0" err="1">
                <a:latin typeface="Arial" panose="020B0604020202020204" pitchFamily="34" charset="0"/>
                <a:cs typeface="Arial" panose="020B0604020202020204" pitchFamily="34" charset="0"/>
              </a:rPr>
              <a:t>footer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 nuestra web.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t="89795" r="65217" b="3496"/>
          <a:stretch/>
        </p:blipFill>
        <p:spPr>
          <a:xfrm>
            <a:off x="1027582" y="8538199"/>
            <a:ext cx="5105970" cy="912054"/>
          </a:xfrm>
          <a:prstGeom prst="rect">
            <a:avLst/>
          </a:prstGeom>
        </p:spPr>
      </p:pic>
      <p:sp>
        <p:nvSpPr>
          <p:cNvPr id="3" name="Flecha: hacia abajo 2"/>
          <p:cNvSpPr/>
          <p:nvPr/>
        </p:nvSpPr>
        <p:spPr>
          <a:xfrm rot="16200000">
            <a:off x="1137110" y="8876165"/>
            <a:ext cx="424794" cy="560717"/>
          </a:xfrm>
          <a:prstGeom prst="downArrow">
            <a:avLst>
              <a:gd name="adj1" fmla="val 50000"/>
              <a:gd name="adj2" fmla="val 75892"/>
            </a:avLst>
          </a:prstGeom>
          <a:solidFill>
            <a:srgbClr val="337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7963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4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0945" y="1565555"/>
            <a:ext cx="69965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Lo primero que encuentras al entrar en Turistea es nuestra Home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Desde el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carrusel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o los tres botones de abajo puedes entrar a las páginas de visitas, gastronomía y rutas de la ciudad.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Desde la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barra de navegación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puedes acceder a páginas como ¿Quiénes somos? y ¿Qué es Turistea? Para que puedas ir conociéndonos; y a los Teatros, Museos, Parques Temáticos y Cines por si prefieres ir al grano. Por supuesto, también desde esta misma barra puedes registrarte o iniciar sesión si quieres disfrutar de todo el contenido.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567" y="4020147"/>
            <a:ext cx="7200000" cy="5760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3460" y="463478"/>
            <a:ext cx="75262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rgbClr val="2E6CA4"/>
                </a:solidFill>
                <a:latin typeface="Forte" panose="03060902040502070203" pitchFamily="66" charset="0"/>
              </a:rPr>
              <a:t>3. Vistas</a:t>
            </a:r>
          </a:p>
        </p:txBody>
      </p:sp>
    </p:spTree>
    <p:extLst>
      <p:ext uri="{BB962C8B-B14F-4D97-AF65-F5344CB8AC3E}">
        <p14:creationId xmlns:p14="http://schemas.microsoft.com/office/powerpoint/2010/main" val="2263399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5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8293" y="601001"/>
            <a:ext cx="699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Si continúas bajando en la página podrás acceder a la sección de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noticias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a la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galería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 experiencias y a nuestra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tienda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 recuerdos, aunque es importante que sepas que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solamente podrás hacerlo si has iniciado sesión previamente.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196567" y="1555108"/>
            <a:ext cx="7200000" cy="7813813"/>
            <a:chOff x="-2" y="2322036"/>
            <a:chExt cx="7559676" cy="7813813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2322036"/>
              <a:ext cx="7559675" cy="6047740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/>
            <a:srcRect t="59196"/>
            <a:stretch/>
          </p:blipFill>
          <p:spPr>
            <a:xfrm>
              <a:off x="-2" y="7668109"/>
              <a:ext cx="7559675" cy="24677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0967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6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8293" y="601001"/>
            <a:ext cx="6996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Páginas de inicio de sesión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index_login.php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" sz="1400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 registro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index_registro.php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01" y="1124220"/>
            <a:ext cx="3600000" cy="28800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18" y="1124220"/>
            <a:ext cx="3600000" cy="28800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330745" y="4216028"/>
            <a:ext cx="699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Las páginas de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rutas, teatros, museos, parques temáticos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 cines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, mantienen más o menos el mismo estilo. Un listado desde el cuál puedes acceder a otra página con toda la información de cada uno de ellos en concreto.</a:t>
            </a:r>
            <a:endParaRPr lang="es-E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01" y="5111391"/>
            <a:ext cx="5055535" cy="4044428"/>
          </a:xfrm>
          <a:prstGeom prst="rect">
            <a:avLst/>
          </a:prstGeom>
        </p:spPr>
      </p:pic>
      <p:cxnSp>
        <p:nvCxnSpPr>
          <p:cNvPr id="14" name="Conector recto 13"/>
          <p:cNvCxnSpPr/>
          <p:nvPr/>
        </p:nvCxnSpPr>
        <p:spPr>
          <a:xfrm flipV="1">
            <a:off x="951978" y="5716316"/>
            <a:ext cx="4677040" cy="1912035"/>
          </a:xfrm>
          <a:prstGeom prst="line">
            <a:avLst/>
          </a:prstGeom>
          <a:ln w="28575">
            <a:solidFill>
              <a:srgbClr val="2E6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6"/>
          <a:srcRect l="38111" r="37698"/>
          <a:stretch/>
        </p:blipFill>
        <p:spPr>
          <a:xfrm>
            <a:off x="5583410" y="4944188"/>
            <a:ext cx="1400107" cy="4630075"/>
          </a:xfrm>
          <a:prstGeom prst="rect">
            <a:avLst/>
          </a:prstGeom>
          <a:ln w="28575">
            <a:solidFill>
              <a:srgbClr val="2E6CA4"/>
            </a:solidFill>
          </a:ln>
        </p:spPr>
      </p:pic>
    </p:spTree>
    <p:extLst>
      <p:ext uri="{BB962C8B-B14F-4D97-AF65-F5344CB8AC3E}">
        <p14:creationId xmlns:p14="http://schemas.microsoft.com/office/powerpoint/2010/main" val="1879157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7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8293" y="601001"/>
            <a:ext cx="69965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Del mismo modo, en las páginas de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Visitas, Noticias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 Galería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también puede abrirse el contenido desde la página principal de la sección, pero esta vez, se hará en un </a:t>
            </a:r>
            <a:r>
              <a:rPr lang="es-ES" sz="1400" i="1" dirty="0">
                <a:latin typeface="Arial" panose="020B0604020202020204" pitchFamily="34" charset="0"/>
                <a:cs typeface="Arial" panose="020B0604020202020204" pitchFamily="34" charset="0"/>
              </a:rPr>
              <a:t>modal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37" y="1541253"/>
            <a:ext cx="7200000" cy="5760000"/>
          </a:xfrm>
          <a:prstGeom prst="rect">
            <a:avLst/>
          </a:prstGeom>
        </p:spPr>
      </p:pic>
      <p:cxnSp>
        <p:nvCxnSpPr>
          <p:cNvPr id="15" name="Conector recto 14"/>
          <p:cNvCxnSpPr>
            <a:cxnSpLocks/>
          </p:cNvCxnSpPr>
          <p:nvPr/>
        </p:nvCxnSpPr>
        <p:spPr>
          <a:xfrm flipH="1" flipV="1">
            <a:off x="3484006" y="3899705"/>
            <a:ext cx="894452" cy="2251708"/>
          </a:xfrm>
          <a:prstGeom prst="line">
            <a:avLst/>
          </a:prstGeom>
          <a:ln w="28575">
            <a:solidFill>
              <a:srgbClr val="2E6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4"/>
          <a:srcRect l="21625" r="22111" b="52488"/>
          <a:stretch/>
        </p:blipFill>
        <p:spPr>
          <a:xfrm>
            <a:off x="2567755" y="5742376"/>
            <a:ext cx="4076035" cy="2753634"/>
          </a:xfrm>
          <a:prstGeom prst="rect">
            <a:avLst/>
          </a:prstGeom>
          <a:ln w="28575">
            <a:solidFill>
              <a:srgbClr val="2E6CA4"/>
            </a:solidFill>
          </a:ln>
        </p:spPr>
      </p:pic>
    </p:spTree>
    <p:extLst>
      <p:ext uri="{BB962C8B-B14F-4D97-AF65-F5344CB8AC3E}">
        <p14:creationId xmlns:p14="http://schemas.microsoft.com/office/powerpoint/2010/main" val="320543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de city silhouette madri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15"/>
          <a:stretch/>
        </p:blipFill>
        <p:spPr bwMode="auto">
          <a:xfrm>
            <a:off x="-1" y="9368921"/>
            <a:ext cx="7559676" cy="132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/>
          <p:cNvSpPr/>
          <p:nvPr/>
        </p:nvSpPr>
        <p:spPr>
          <a:xfrm>
            <a:off x="3580567" y="10141527"/>
            <a:ext cx="432000" cy="432000"/>
          </a:xfrm>
          <a:prstGeom prst="ellipse">
            <a:avLst/>
          </a:prstGeom>
          <a:solidFill>
            <a:schemeClr val="bg1"/>
          </a:solidFill>
          <a:ln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solidFill>
                  <a:srgbClr val="2E6CA4"/>
                </a:solidFill>
                <a:latin typeface="Tw Cen MT Condensed Extra Bold" panose="020B0803020202020204" pitchFamily="34" charset="0"/>
              </a:rPr>
              <a:t>8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98293" y="601001"/>
            <a:ext cx="69965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Por último, si eres uno de los 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administradores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estarás autorizado para ver absolutamente todo el contenido y además, </a:t>
            </a:r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crearlo y borrarlo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desde la propia web.</a:t>
            </a:r>
            <a:endParaRPr lang="es-ES" sz="1400" b="1" dirty="0">
              <a:solidFill>
                <a:srgbClr val="2E6CA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s-E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b="38285"/>
          <a:stretch/>
        </p:blipFill>
        <p:spPr>
          <a:xfrm>
            <a:off x="179837" y="1339665"/>
            <a:ext cx="7200000" cy="3554819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511235" y="1284245"/>
            <a:ext cx="748146" cy="393457"/>
          </a:xfrm>
          <a:prstGeom prst="rect">
            <a:avLst/>
          </a:prstGeom>
          <a:noFill/>
          <a:ln w="28575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/>
          <p:cNvSpPr/>
          <p:nvPr/>
        </p:nvSpPr>
        <p:spPr>
          <a:xfrm>
            <a:off x="5331125" y="3580295"/>
            <a:ext cx="526473" cy="276877"/>
          </a:xfrm>
          <a:prstGeom prst="rect">
            <a:avLst/>
          </a:prstGeom>
          <a:noFill/>
          <a:ln w="28575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" name="Conector recto 13"/>
          <p:cNvCxnSpPr>
            <a:cxnSpLocks/>
            <a:endCxn id="20" idx="2"/>
          </p:cNvCxnSpPr>
          <p:nvPr/>
        </p:nvCxnSpPr>
        <p:spPr>
          <a:xfrm flipV="1">
            <a:off x="4790798" y="3069914"/>
            <a:ext cx="2008469" cy="2065605"/>
          </a:xfrm>
          <a:prstGeom prst="line">
            <a:avLst/>
          </a:prstGeom>
          <a:ln w="28575">
            <a:solidFill>
              <a:srgbClr val="2E6CA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4"/>
          <a:srcRect l="24925" r="25409"/>
          <a:stretch/>
        </p:blipFill>
        <p:spPr>
          <a:xfrm>
            <a:off x="2424545" y="3642223"/>
            <a:ext cx="2609943" cy="4203997"/>
          </a:xfrm>
          <a:prstGeom prst="rect">
            <a:avLst/>
          </a:prstGeom>
          <a:ln w="28575">
            <a:solidFill>
              <a:srgbClr val="2E6CA4"/>
            </a:solidFill>
          </a:ln>
        </p:spPr>
      </p:pic>
      <p:sp>
        <p:nvSpPr>
          <p:cNvPr id="20" name="Rectángulo 19"/>
          <p:cNvSpPr/>
          <p:nvPr/>
        </p:nvSpPr>
        <p:spPr>
          <a:xfrm>
            <a:off x="6549444" y="2925914"/>
            <a:ext cx="499645" cy="144000"/>
          </a:xfrm>
          <a:prstGeom prst="rect">
            <a:avLst/>
          </a:prstGeom>
          <a:noFill/>
          <a:ln w="28575">
            <a:solidFill>
              <a:srgbClr val="2E6C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298293" y="7983926"/>
            <a:ext cx="69965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400" b="1" dirty="0">
                <a:latin typeface="Arial" panose="020B0604020202020204" pitchFamily="34" charset="0"/>
                <a:cs typeface="Arial" panose="020B0604020202020204" pitchFamily="34" charset="0"/>
              </a:rPr>
              <a:t>En resumen, los roles que hay en nuestra web son los siguientes: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 sin autentificar: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puede ver todo el contenido salvo noticias y galería y no puede añadir a la cesta productos de la tienda.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 registrado (normal):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 puede ver todo el contenido y publicar experiencias en la galería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 registrado (</a:t>
            </a:r>
            <a:r>
              <a:rPr lang="es-ES" sz="1400" b="1" dirty="0" err="1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</a:t>
            </a:r>
            <a:r>
              <a:rPr lang="es-ES" sz="1400" b="1" dirty="0">
                <a:solidFill>
                  <a:srgbClr val="2E6CA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 </a:t>
            </a:r>
            <a:r>
              <a:rPr lang="es-ES" sz="1400" dirty="0">
                <a:latin typeface="Arial" panose="020B0604020202020204" pitchFamily="34" charset="0"/>
                <a:cs typeface="Arial" panose="020B0604020202020204" pitchFamily="34" charset="0"/>
              </a:rPr>
              <a:t>puede crear, borrar y ver todo el contenido</a:t>
            </a:r>
          </a:p>
        </p:txBody>
      </p:sp>
    </p:spTree>
    <p:extLst>
      <p:ext uri="{BB962C8B-B14F-4D97-AF65-F5344CB8AC3E}">
        <p14:creationId xmlns:p14="http://schemas.microsoft.com/office/powerpoint/2010/main" val="883295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</TotalTime>
  <Words>1080</Words>
  <Application>Microsoft Office PowerPoint</Application>
  <PresentationFormat>Personalizado</PresentationFormat>
  <Paragraphs>96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Forte</vt:lpstr>
      <vt:lpstr>Tw Cen MT Condensed Extra Bold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</dc:creator>
  <cp:lastModifiedBy>Jorge</cp:lastModifiedBy>
  <cp:revision>27</cp:revision>
  <dcterms:created xsi:type="dcterms:W3CDTF">2017-05-29T18:05:13Z</dcterms:created>
  <dcterms:modified xsi:type="dcterms:W3CDTF">2017-05-29T22:03:49Z</dcterms:modified>
</cp:coreProperties>
</file>